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2" r:id="rId5"/>
    <p:sldId id="264" r:id="rId6"/>
    <p:sldId id="260" r:id="rId7"/>
    <p:sldId id="261" r:id="rId8"/>
  </p:sldIdLst>
  <p:sldSz cx="14630400" cy="8229600"/>
  <p:notesSz cx="8229600" cy="14630400"/>
  <p:embeddedFontLst>
    <p:embeddedFont>
      <p:font typeface="MuseoModerno Medium" panose="020B0604020202020204" charset="0"/>
      <p:regular r:id="rId10"/>
    </p:embeddedFont>
    <p:embeddedFont>
      <p:font typeface="Source Sans Pro" panose="020B0503030403020204" pitchFamily="34" charset="0"/>
      <p:regular r:id="rId11"/>
      <p:bold r:id="rId1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E73"/>
    <a:srgbClr val="006D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172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CDFD3-536D-D394-AED8-C38BFEF4A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94B39-AA0F-78B7-0EA8-01E256E7D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1EDCC2-9508-13AC-5F5C-CD3F82C8B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FACB2-8BEC-B8AD-2976-E993153E7E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32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47CA81-56AF-3AA8-BD9F-B451AF8F4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484" y="7299975"/>
            <a:ext cx="1406210" cy="621958"/>
          </a:xfrm>
          <a:prstGeom prst="rect">
            <a:avLst/>
          </a:prstGeom>
        </p:spPr>
      </p:pic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3C20ED46-A537-FFC8-84D0-C860F3179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990" y="7299975"/>
            <a:ext cx="612466" cy="621958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005B4C13-3CB2-1566-7B72-8AF90ED2429E}"/>
              </a:ext>
            </a:extLst>
          </p:cNvPr>
          <p:cNvSpPr/>
          <p:nvPr/>
        </p:nvSpPr>
        <p:spPr>
          <a:xfrm>
            <a:off x="6023712" y="303763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Методология клининга от «Индустрии Чистоты»</a:t>
            </a:r>
            <a:endParaRPr lang="en-US" sz="4450" dirty="0"/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22ED26D6-FEF4-18EE-1EEE-57D22F48AB25}"/>
              </a:ext>
            </a:extLst>
          </p:cNvPr>
          <p:cNvSpPr/>
          <p:nvPr/>
        </p:nvSpPr>
        <p:spPr>
          <a:xfrm>
            <a:off x="6023712" y="479535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Практический инструмент для обучения, внедрения и контроля качества клининговых услуг.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26" name="Text 0">
            <a:extLst>
              <a:ext uri="{FF2B5EF4-FFF2-40B4-BE49-F238E27FC236}">
                <a16:creationId xmlns:a16="http://schemas.microsoft.com/office/drawing/2014/main" id="{37A6DEC7-AF5D-443C-5523-CF4E0923AE84}"/>
              </a:ext>
            </a:extLst>
          </p:cNvPr>
          <p:cNvSpPr/>
          <p:nvPr/>
        </p:nvSpPr>
        <p:spPr>
          <a:xfrm>
            <a:off x="6280190" y="67877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Не</a:t>
            </a: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просто инструкция — это методология</a:t>
            </a:r>
            <a:endParaRPr lang="en-US" sz="4450" dirty="0"/>
          </a:p>
        </p:txBody>
      </p:sp>
      <p:pic>
        <p:nvPicPr>
          <p:cNvPr id="27" name="Image 1" descr="preencoded.png">
            <a:extLst>
              <a:ext uri="{FF2B5EF4-FFF2-40B4-BE49-F238E27FC236}">
                <a16:creationId xmlns:a16="http://schemas.microsoft.com/office/drawing/2014/main" id="{E5D769D5-BC13-C578-EF38-1DD9E94AB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2734151"/>
            <a:ext cx="340162" cy="425291"/>
          </a:xfrm>
          <a:prstGeom prst="rect">
            <a:avLst/>
          </a:prstGeom>
        </p:spPr>
      </p:pic>
      <p:sp>
        <p:nvSpPr>
          <p:cNvPr id="28" name="Text 2">
            <a:extLst>
              <a:ext uri="{FF2B5EF4-FFF2-40B4-BE49-F238E27FC236}">
                <a16:creationId xmlns:a16="http://schemas.microsoft.com/office/drawing/2014/main" id="{66791B32-A30F-F65B-02BA-5B93815DF480}"/>
              </a:ext>
            </a:extLst>
          </p:cNvPr>
          <p:cNvSpPr/>
          <p:nvPr/>
        </p:nvSpPr>
        <p:spPr>
          <a:xfrm>
            <a:off x="7017306" y="2691646"/>
            <a:ext cx="35642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Чёткая пошаговая логика</a:t>
            </a:r>
            <a:endParaRPr lang="en-US" sz="2200" dirty="0"/>
          </a:p>
        </p:txBody>
      </p:sp>
      <p:sp>
        <p:nvSpPr>
          <p:cNvPr id="29" name="Text 3">
            <a:extLst>
              <a:ext uri="{FF2B5EF4-FFF2-40B4-BE49-F238E27FC236}">
                <a16:creationId xmlns:a16="http://schemas.microsoft.com/office/drawing/2014/main" id="{BB34D69F-EFE2-4B00-1BA1-9CFFB76CEC74}"/>
              </a:ext>
            </a:extLst>
          </p:cNvPr>
          <p:cNvSpPr/>
          <p:nvPr/>
        </p:nvSpPr>
        <p:spPr>
          <a:xfrm>
            <a:off x="7017306" y="318206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Поддержка визуалами и алгоритмами</a:t>
            </a:r>
            <a:endParaRPr lang="en-US" sz="1750" dirty="0"/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A198CDB3-E9FF-7733-D646-C63CEDBDF322}"/>
              </a:ext>
            </a:extLst>
          </p:cNvPr>
          <p:cNvSpPr/>
          <p:nvPr/>
        </p:nvSpPr>
        <p:spPr>
          <a:xfrm>
            <a:off x="7017306" y="4026932"/>
            <a:ext cx="35186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Связь между элементами</a:t>
            </a:r>
            <a:endParaRPr lang="en-US" sz="2200" dirty="0"/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7F3F16C6-F334-4369-B4D5-DDD98502C44F}"/>
              </a:ext>
            </a:extLst>
          </p:cNvPr>
          <p:cNvSpPr/>
          <p:nvPr/>
        </p:nvSpPr>
        <p:spPr>
          <a:xfrm>
            <a:off x="7017306" y="451735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Зоны, режимы и средства взаимосвязаны</a:t>
            </a:r>
            <a:endParaRPr lang="en-US" sz="1750" dirty="0"/>
          </a:p>
        </p:txBody>
      </p:sp>
      <p:pic>
        <p:nvPicPr>
          <p:cNvPr id="33" name="Image 3" descr="preencoded.png">
            <a:extLst>
              <a:ext uri="{FF2B5EF4-FFF2-40B4-BE49-F238E27FC236}">
                <a16:creationId xmlns:a16="http://schemas.microsoft.com/office/drawing/2014/main" id="{C4883507-0791-4326-ACB9-C32FEAC3D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5404723"/>
            <a:ext cx="340162" cy="425291"/>
          </a:xfrm>
          <a:prstGeom prst="rect">
            <a:avLst/>
          </a:prstGeom>
        </p:spPr>
      </p:pic>
      <p:sp>
        <p:nvSpPr>
          <p:cNvPr id="34" name="Text 8">
            <a:extLst>
              <a:ext uri="{FF2B5EF4-FFF2-40B4-BE49-F238E27FC236}">
                <a16:creationId xmlns:a16="http://schemas.microsoft.com/office/drawing/2014/main" id="{A1020C2B-F37E-FA1B-EB79-58E66890A2AD}"/>
              </a:ext>
            </a:extLst>
          </p:cNvPr>
          <p:cNvSpPr/>
          <p:nvPr/>
        </p:nvSpPr>
        <p:spPr>
          <a:xfrm>
            <a:off x="7017306" y="5362218"/>
            <a:ext cx="384607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Безопасность в приоритете</a:t>
            </a:r>
            <a:endParaRPr lang="en-US" sz="2200" dirty="0"/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8A9B9F28-8F2A-9651-56F7-B5CA244D625B}"/>
              </a:ext>
            </a:extLst>
          </p:cNvPr>
          <p:cNvSpPr/>
          <p:nvPr/>
        </p:nvSpPr>
        <p:spPr>
          <a:xfrm>
            <a:off x="7017306" y="585263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Стандарты безопасности встроены в процесс</a:t>
            </a:r>
            <a:endParaRPr lang="en-US" sz="1750" dirty="0"/>
          </a:p>
        </p:txBody>
      </p:sp>
      <p:pic>
        <p:nvPicPr>
          <p:cNvPr id="36" name="Image 4" descr="preencoded.png">
            <a:extLst>
              <a:ext uri="{FF2B5EF4-FFF2-40B4-BE49-F238E27FC236}">
                <a16:creationId xmlns:a16="http://schemas.microsoft.com/office/drawing/2014/main" id="{2E1BD40A-DE77-4B1F-1E24-B8A28B10A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60" y="6740009"/>
            <a:ext cx="340162" cy="425291"/>
          </a:xfrm>
          <a:prstGeom prst="rect">
            <a:avLst/>
          </a:prstGeom>
        </p:spPr>
      </p:pic>
      <p:sp>
        <p:nvSpPr>
          <p:cNvPr id="37" name="Text 11">
            <a:extLst>
              <a:ext uri="{FF2B5EF4-FFF2-40B4-BE49-F238E27FC236}">
                <a16:creationId xmlns:a16="http://schemas.microsoft.com/office/drawing/2014/main" id="{5968F652-5AC6-01E1-BB01-59CC0666C060}"/>
              </a:ext>
            </a:extLst>
          </p:cNvPr>
          <p:cNvSpPr/>
          <p:nvPr/>
        </p:nvSpPr>
        <p:spPr>
          <a:xfrm>
            <a:off x="7017306" y="6697504"/>
            <a:ext cx="30505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Соответствие нормам</a:t>
            </a:r>
            <a:endParaRPr lang="en-US" sz="2200" dirty="0"/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0A23F893-4638-0444-C222-DD88A12F0E56}"/>
              </a:ext>
            </a:extLst>
          </p:cNvPr>
          <p:cNvSpPr/>
          <p:nvPr/>
        </p:nvSpPr>
        <p:spPr>
          <a:xfrm>
            <a:off x="7017306" y="7187922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Реализует требования СТБ, СанПиН и ТБ</a:t>
            </a:r>
            <a:endParaRPr lang="en-US" sz="1750" dirty="0"/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E3C9B34B-A530-4587-2002-C3DE18D9C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23981" y="7432288"/>
            <a:ext cx="678180" cy="688658"/>
          </a:xfrm>
          <a:prstGeom prst="rect">
            <a:avLst/>
          </a:prstGeom>
        </p:spPr>
      </p:pic>
      <p:pic>
        <p:nvPicPr>
          <p:cNvPr id="3" name="Image 2" descr="preencoded.png">
            <a:extLst>
              <a:ext uri="{FF2B5EF4-FFF2-40B4-BE49-F238E27FC236}">
                <a16:creationId xmlns:a16="http://schemas.microsoft.com/office/drawing/2014/main" id="{9C391C39-C610-1C18-E5D4-5E47F6EB8E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5260" y="4004191"/>
            <a:ext cx="340162" cy="4252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370" y="210555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Что</a:t>
            </a: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внутри</a:t>
            </a:r>
            <a:endParaRPr lang="en-US" sz="445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DF89E0FC-8DCC-7DB0-DFC9-F8F26C24D238}"/>
              </a:ext>
            </a:extLst>
          </p:cNvPr>
          <p:cNvSpPr/>
          <p:nvPr/>
        </p:nvSpPr>
        <p:spPr>
          <a:xfrm>
            <a:off x="693429" y="3147324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18 разделов</a:t>
            </a:r>
            <a:endParaRPr lang="en-US" sz="175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F3AF6D18-3A7E-6BE0-F212-8A16F96BC906}"/>
              </a:ext>
            </a:extLst>
          </p:cNvPr>
          <p:cNvSpPr/>
          <p:nvPr/>
        </p:nvSpPr>
        <p:spPr>
          <a:xfrm>
            <a:off x="693429" y="375189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</a:rPr>
              <a:t>Различные зоны и виды уборки</a:t>
            </a:r>
            <a:endParaRPr lang="en-US" sz="175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AC93FACF-FFFD-D291-9B4C-B0F4D708B9FA}"/>
              </a:ext>
            </a:extLst>
          </p:cNvPr>
          <p:cNvSpPr/>
          <p:nvPr/>
        </p:nvSpPr>
        <p:spPr>
          <a:xfrm>
            <a:off x="693429" y="442599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Готово для обучения персонала</a:t>
            </a:r>
            <a:b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</a:b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 контроля подрядчиков</a:t>
            </a:r>
            <a:endParaRPr lang="en-US" sz="1750" dirty="0"/>
          </a:p>
        </p:txBody>
      </p:sp>
      <p:pic>
        <p:nvPicPr>
          <p:cNvPr id="12" name="Image 5" descr="preencoded.png">
            <a:extLst>
              <a:ext uri="{FF2B5EF4-FFF2-40B4-BE49-F238E27FC236}">
                <a16:creationId xmlns:a16="http://schemas.microsoft.com/office/drawing/2014/main" id="{0F4A3720-E952-4CFB-9693-F3DCCC529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3981" y="7432288"/>
            <a:ext cx="678180" cy="6886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B089F8-717F-5141-5D39-463C605F4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928" y="2864271"/>
            <a:ext cx="7278388" cy="46739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9165D-4896-AD9B-2A03-FAC78E1EF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885EC63-4A09-6505-B243-B41C55D82C6F}"/>
              </a:ext>
            </a:extLst>
          </p:cNvPr>
          <p:cNvSpPr/>
          <p:nvPr/>
        </p:nvSpPr>
        <p:spPr>
          <a:xfrm>
            <a:off x="615370" y="210555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Что внутри раздела</a:t>
            </a:r>
            <a:endParaRPr lang="en-US" sz="4450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CC618DE7-6182-4AD2-0EC4-CF531B73854D}"/>
              </a:ext>
            </a:extLst>
          </p:cNvPr>
          <p:cNvSpPr/>
          <p:nvPr/>
        </p:nvSpPr>
        <p:spPr>
          <a:xfrm>
            <a:off x="553636" y="308775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3</a:t>
            </a: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формата уборки</a:t>
            </a: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для каждой зоны (пример приведен ниже)</a:t>
            </a:r>
            <a:endParaRPr lang="en-US" sz="175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9F4EEC66-5CE3-D786-C369-35630569F042}"/>
              </a:ext>
            </a:extLst>
          </p:cNvPr>
          <p:cNvSpPr/>
          <p:nvPr/>
        </p:nvSpPr>
        <p:spPr>
          <a:xfrm>
            <a:off x="553636" y="3539046"/>
            <a:ext cx="7625380" cy="453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Ожидаемый результат и примеры СИЗ </a:t>
            </a:r>
            <a:endParaRPr lang="en-US" sz="175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3B5C91D2-4826-8D3F-40B8-F8C8424D9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12" y="2814338"/>
            <a:ext cx="4298742" cy="429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5" descr="preencoded.png">
            <a:extLst>
              <a:ext uri="{FF2B5EF4-FFF2-40B4-BE49-F238E27FC236}">
                <a16:creationId xmlns:a16="http://schemas.microsoft.com/office/drawing/2014/main" id="{D63C3F75-FCFB-A28D-0E42-A76122D15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3981" y="7432288"/>
            <a:ext cx="678180" cy="688658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ACD1DA68-308C-3B64-87CF-A3A0E8737FFB}"/>
              </a:ext>
            </a:extLst>
          </p:cNvPr>
          <p:cNvSpPr/>
          <p:nvPr/>
        </p:nvSpPr>
        <p:spPr>
          <a:xfrm>
            <a:off x="553636" y="3985883"/>
            <a:ext cx="50680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</a:rPr>
              <a:t>Инвентарь для уборки и химические средства (по запросу)</a:t>
            </a:r>
            <a:endParaRPr lang="en-US" sz="17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72D376-7CAC-81F1-C630-A1D44B5B3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7639" y="4963709"/>
            <a:ext cx="4801270" cy="221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3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106393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Гибкость и </a:t>
            </a: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адаптация</a:t>
            </a: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под</a:t>
            </a: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ваш объект(по запросу)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680329" y="3133725"/>
            <a:ext cx="301216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Анализ особенностей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24143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Учет специфики помещений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9522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Настройка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442692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Адаптация под корпоративные стандарты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5862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Интеграция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607671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Внедрение в существующие процессы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5862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ru-RU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Обратная связь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6076712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Консультация и поддержка от экспертов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  <p:pic>
        <p:nvPicPr>
          <p:cNvPr id="20" name="Image 5" descr="preencoded.png">
            <a:extLst>
              <a:ext uri="{FF2B5EF4-FFF2-40B4-BE49-F238E27FC236}">
                <a16:creationId xmlns:a16="http://schemas.microsoft.com/office/drawing/2014/main" id="{88524936-A382-261E-6C5C-58287B7854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23981" y="7432288"/>
            <a:ext cx="678180" cy="6886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16104"/>
            <a:ext cx="651652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Кому подходит система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265045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058835"/>
            <a:ext cx="2291953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ТСЖ и управляющие компании</a:t>
            </a:r>
            <a:endParaRPr lang="en-US" sz="2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304" y="2265045"/>
            <a:ext cx="566976" cy="5669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912304" y="3058835"/>
            <a:ext cx="2292072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Бизнес-центры, торговые центры</a:t>
            </a:r>
            <a:endParaRPr lang="en-US" sz="2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4538" y="2265045"/>
            <a:ext cx="566976" cy="56697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1544538" y="3058835"/>
            <a:ext cx="2291953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Спортивные и медицинские учреждения</a:t>
            </a:r>
            <a:endParaRPr lang="en-US" sz="22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4802267"/>
            <a:ext cx="566976" cy="566976"/>
          </a:xfrm>
          <a:prstGeom prst="rect">
            <a:avLst/>
          </a:prstGeom>
        </p:spPr>
      </p:pic>
      <p:pic>
        <p:nvPicPr>
          <p:cNvPr id="13" name="Image 5" descr="preencoded.png">
            <a:extLst>
              <a:ext uri="{FF2B5EF4-FFF2-40B4-BE49-F238E27FC236}">
                <a16:creationId xmlns:a16="http://schemas.microsoft.com/office/drawing/2014/main" id="{26D1D241-BABA-396C-60DD-231CDBADE8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23981" y="7432288"/>
            <a:ext cx="678180" cy="688658"/>
          </a:xfrm>
          <a:prstGeom prst="rect">
            <a:avLst/>
          </a:prstGeom>
        </p:spPr>
      </p:pic>
      <p:sp>
        <p:nvSpPr>
          <p:cNvPr id="17" name="Text 4">
            <a:extLst>
              <a:ext uri="{FF2B5EF4-FFF2-40B4-BE49-F238E27FC236}">
                <a16:creationId xmlns:a16="http://schemas.microsoft.com/office/drawing/2014/main" id="{21265622-C33D-15AB-78C8-8C7BDCE40086}"/>
              </a:ext>
            </a:extLst>
          </p:cNvPr>
          <p:cNvSpPr/>
          <p:nvPr/>
        </p:nvSpPr>
        <p:spPr>
          <a:xfrm>
            <a:off x="6432590" y="5748457"/>
            <a:ext cx="229195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Заказчики со своими или подрядными службами</a:t>
            </a:r>
            <a:endParaRPr lang="en-US" sz="2200" dirty="0"/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3CFCA98A-65A3-A34B-01FA-13B657733C44}"/>
              </a:ext>
            </a:extLst>
          </p:cNvPr>
          <p:cNvSpPr/>
          <p:nvPr/>
        </p:nvSpPr>
        <p:spPr>
          <a:xfrm>
            <a:off x="8912423" y="5748457"/>
            <a:ext cx="229195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2B4150"/>
                </a:solidFill>
              </a:rPr>
              <a:t>Санатории, пансионаты,</a:t>
            </a:r>
            <a:br>
              <a:rPr lang="en-US" sz="2200" dirty="0">
                <a:solidFill>
                  <a:srgbClr val="2B4150"/>
                </a:solidFill>
              </a:rPr>
            </a:br>
            <a:r>
              <a:rPr lang="ru-RU" sz="2200" dirty="0">
                <a:solidFill>
                  <a:srgbClr val="2B4150"/>
                </a:solidFill>
              </a:rPr>
              <a:t>дома отдыха, гостиницы и отели.</a:t>
            </a:r>
            <a:endParaRPr lang="en-US" sz="2200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85A4284-BC78-AB96-175B-7455ADA988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2423" y="4583975"/>
            <a:ext cx="785268" cy="7852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156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Давайте</a:t>
            </a: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ru-RU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создавать чистоту вместе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373398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3EEE3"/>
          </a:solidFill>
          <a:ln/>
        </p:spPr>
      </p:sp>
      <p:sp>
        <p:nvSpPr>
          <p:cNvPr id="5" name="Text 2"/>
          <p:cNvSpPr/>
          <p:nvPr/>
        </p:nvSpPr>
        <p:spPr>
          <a:xfrm>
            <a:off x="6790373" y="33733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Свяжитесь с нами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86381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850"/>
              </a:lnSpc>
            </a:pPr>
            <a:r>
              <a:rPr lang="en-US" sz="1750" dirty="0">
                <a:solidFill>
                  <a:srgbClr val="00000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📧</a:t>
            </a: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info@uborka.by | </a:t>
            </a:r>
            <a:r>
              <a:rPr lang="en-US" sz="1750" dirty="0">
                <a:solidFill>
                  <a:srgbClr val="00000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📞</a:t>
            </a: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+375 29 </a:t>
            </a:r>
            <a:r>
              <a:rPr lang="ru-RU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689 61 44 </a:t>
            </a: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| </a:t>
            </a:r>
            <a:r>
              <a:rPr lang="en-US" sz="1750" dirty="0">
                <a:solidFill>
                  <a:srgbClr val="00000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📞</a:t>
            </a: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+375 44 591 77 74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453533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3EEE3"/>
          </a:solidFill>
          <a:ln/>
        </p:spPr>
      </p:sp>
      <p:sp>
        <p:nvSpPr>
          <p:cNvPr id="8" name="Text 5"/>
          <p:cNvSpPr/>
          <p:nvPr/>
        </p:nvSpPr>
        <p:spPr>
          <a:xfrm>
            <a:off x="7130534" y="4453533"/>
            <a:ext cx="35977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Запросите</a:t>
            </a: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 </a:t>
            </a:r>
            <a:r>
              <a:rPr lang="ru-RU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консультацию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653" y="4943951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Получите презентацию и оцените систему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533668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3EEE3"/>
          </a:solidFill>
          <a:ln/>
        </p:spPr>
      </p:sp>
      <p:sp>
        <p:nvSpPr>
          <p:cNvPr id="11" name="Text 8"/>
          <p:cNvSpPr/>
          <p:nvPr/>
        </p:nvSpPr>
        <p:spPr>
          <a:xfrm>
            <a:off x="7470815" y="55336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Начните внедрение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6024086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Готовая система стандартизации уже сегодня</a:t>
            </a:r>
            <a:endParaRPr lang="en-US" sz="1750" dirty="0"/>
          </a:p>
        </p:txBody>
      </p:sp>
      <p:pic>
        <p:nvPicPr>
          <p:cNvPr id="14" name="Image 5" descr="preencoded.png">
            <a:extLst>
              <a:ext uri="{FF2B5EF4-FFF2-40B4-BE49-F238E27FC236}">
                <a16:creationId xmlns:a16="http://schemas.microsoft.com/office/drawing/2014/main" id="{68180525-1157-1856-1CA8-DAE5DDCA0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3981" y="7432288"/>
            <a:ext cx="678180" cy="6886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219</Words>
  <Application>Microsoft Office PowerPoint</Application>
  <PresentationFormat>Произвольный</PresentationFormat>
  <Paragraphs>48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MuseoModerno Medium</vt:lpstr>
      <vt:lpstr>Arial</vt:lpstr>
      <vt:lpstr>Source Sans Pro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Nikolay</cp:lastModifiedBy>
  <cp:revision>19</cp:revision>
  <dcterms:created xsi:type="dcterms:W3CDTF">2025-04-25T08:23:01Z</dcterms:created>
  <dcterms:modified xsi:type="dcterms:W3CDTF">2026-03-11T11:45:06Z</dcterms:modified>
</cp:coreProperties>
</file>